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435" r:id="rId2"/>
    <p:sldId id="452" r:id="rId3"/>
    <p:sldId id="451" r:id="rId4"/>
    <p:sldId id="442" r:id="rId5"/>
    <p:sldId id="439" r:id="rId6"/>
    <p:sldId id="460" r:id="rId7"/>
    <p:sldId id="443" r:id="rId8"/>
    <p:sldId id="444" r:id="rId9"/>
    <p:sldId id="445" r:id="rId10"/>
    <p:sldId id="446" r:id="rId11"/>
    <p:sldId id="453" r:id="rId12"/>
    <p:sldId id="448" r:id="rId13"/>
    <p:sldId id="450" r:id="rId14"/>
    <p:sldId id="449" r:id="rId15"/>
    <p:sldId id="463" r:id="rId16"/>
    <p:sldId id="462" r:id="rId17"/>
    <p:sldId id="458" r:id="rId18"/>
    <p:sldId id="459" r:id="rId19"/>
    <p:sldId id="461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60" d="100"/>
          <a:sy n="60" d="100"/>
        </p:scale>
        <p:origin x="8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31.10.16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31.10.16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7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93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85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31. October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3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31. October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6460" y="528310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Orchestration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Utilization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Improved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Dynamic </a:t>
            </a:r>
            <a:r>
              <a:rPr lang="de-DE" dirty="0" err="1" smtClean="0"/>
              <a:t>Partitioning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Job </a:t>
            </a:r>
            <a:r>
              <a:rPr lang="de-DE" dirty="0" err="1" smtClean="0"/>
              <a:t>of</a:t>
            </a:r>
            <a:r>
              <a:rPr lang="de-DE" dirty="0" smtClean="0"/>
              <a:t> Cluster Scheduler.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62684" y="18670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Static</a:t>
            </a:r>
            <a:r>
              <a:rPr lang="de-DE" b="1" dirty="0" smtClean="0"/>
              <a:t>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9158352" y="18670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Dynamic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12" y="2319877"/>
            <a:ext cx="5800888" cy="269626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602514" y="5580766"/>
            <a:ext cx="5802086" cy="70788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2000" smtClean="0"/>
              <a:t>Higher </a:t>
            </a:r>
            <a:r>
              <a:rPr lang="de-DE" sz="2000" dirty="0" err="1" smtClean="0"/>
              <a:t>utilization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 </a:t>
            </a:r>
            <a:r>
              <a:rPr lang="de-DE" sz="2000" dirty="0" err="1" smtClean="0">
                <a:sym typeface="Wingdings" panose="05000000000000000000" pitchFamily="2" charset="2"/>
              </a:rPr>
              <a:t>less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resources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required</a:t>
            </a:r>
            <a:r>
              <a:rPr lang="de-DE" sz="2000" dirty="0" smtClean="0">
                <a:sym typeface="Wingdings" panose="05000000000000000000" pitchFamily="2" charset="2"/>
              </a:rPr>
              <a:t>  </a:t>
            </a:r>
            <a:r>
              <a:rPr lang="de-DE" sz="2000" dirty="0" err="1" smtClean="0">
                <a:sym typeface="Wingdings" panose="05000000000000000000" pitchFamily="2" charset="2"/>
              </a:rPr>
              <a:t>saves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money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/>
              </a:rPr>
              <a:t> happy </a:t>
            </a:r>
            <a:r>
              <a:rPr lang="de-DE" sz="2000" dirty="0" err="1" smtClean="0">
                <a:sym typeface="Wingdings"/>
              </a:rPr>
              <a:t>manager</a:t>
            </a:r>
            <a:endParaRPr lang="de-DE" sz="2000" dirty="0" smtClean="0">
              <a:sym typeface="Wingdings" panose="05000000000000000000" pitchFamily="2" charset="2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664328" y="189652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3305972" y="190978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3" name="Rechteck 32"/>
          <p:cNvSpPr/>
          <p:nvPr/>
        </p:nvSpPr>
        <p:spPr>
          <a:xfrm>
            <a:off x="1992684" y="190722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522514" y="1756909"/>
            <a:ext cx="0" cy="454085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522514" y="1744514"/>
            <a:ext cx="4081845" cy="1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237820" y="62777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3564570" y="137501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664328" y="305141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3305972" y="306467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1992684" y="306211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43"/>
          <p:cNvSpPr/>
          <p:nvPr/>
        </p:nvSpPr>
        <p:spPr>
          <a:xfrm>
            <a:off x="664328" y="418619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Rechteck 44"/>
          <p:cNvSpPr/>
          <p:nvPr/>
        </p:nvSpPr>
        <p:spPr>
          <a:xfrm>
            <a:off x="3305972" y="419946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Rechteck 45"/>
          <p:cNvSpPr/>
          <p:nvPr/>
        </p:nvSpPr>
        <p:spPr>
          <a:xfrm>
            <a:off x="1992684" y="419690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7" name="Rechteck 46"/>
          <p:cNvSpPr/>
          <p:nvPr/>
        </p:nvSpPr>
        <p:spPr>
          <a:xfrm>
            <a:off x="664328" y="530153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8" name="Rechteck 47"/>
          <p:cNvSpPr/>
          <p:nvPr/>
        </p:nvSpPr>
        <p:spPr>
          <a:xfrm>
            <a:off x="3305972" y="5314802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9" name="Rechteck 48"/>
          <p:cNvSpPr/>
          <p:nvPr/>
        </p:nvSpPr>
        <p:spPr>
          <a:xfrm>
            <a:off x="1992684" y="5312241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2004587"/>
            <a:ext cx="494553" cy="574176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58046" y="3270179"/>
            <a:ext cx="1055817" cy="36765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0765" y="2051764"/>
            <a:ext cx="641422" cy="494068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2331145" y="2036701"/>
            <a:ext cx="494553" cy="574176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3166916"/>
            <a:ext cx="494553" cy="574176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3231691"/>
            <a:ext cx="641422" cy="494068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733839" y="4404964"/>
            <a:ext cx="1055817" cy="36765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91362" y="4404964"/>
            <a:ext cx="1055817" cy="36765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4341755"/>
            <a:ext cx="641422" cy="494068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10323" y="5397182"/>
            <a:ext cx="494553" cy="574176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2280467" y="5477290"/>
            <a:ext cx="641422" cy="494068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64570" y="5463732"/>
            <a:ext cx="641422" cy="494068"/>
          </a:xfrm>
          <a:prstGeom prst="rect">
            <a:avLst/>
          </a:prstGeom>
        </p:spPr>
      </p:pic>
      <p:sp>
        <p:nvSpPr>
          <p:cNvPr id="62" name="Textfeld 61"/>
          <p:cNvSpPr txBox="1"/>
          <p:nvPr/>
        </p:nvSpPr>
        <p:spPr>
          <a:xfrm>
            <a:off x="1532922" y="269445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4" name="Textfeld 63"/>
          <p:cNvSpPr txBox="1"/>
          <p:nvPr/>
        </p:nvSpPr>
        <p:spPr>
          <a:xfrm>
            <a:off x="1511462" y="38151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1552311" y="49342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6753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676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Cluster-Orchestrierung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89467" y="1097525"/>
            <a:ext cx="5942906" cy="5415002"/>
          </a:xfrm>
        </p:spPr>
        <p:txBody>
          <a:bodyPr/>
          <a:lstStyle/>
          <a:p>
            <a:r>
              <a:rPr lang="de-DE" dirty="0" smtClean="0"/>
              <a:t>Eine Anwendung, die in mehrere Betriebskomponenten (Container) aufgeteilt ist, auf mehreren Knoten laufen lassen.</a:t>
            </a:r>
            <a:br>
              <a:rPr lang="de-DE" dirty="0" smtClean="0"/>
            </a:br>
            <a:r>
              <a:rPr lang="de-DE" dirty="0" smtClean="0"/>
              <a:t>„</a:t>
            </a:r>
            <a:r>
              <a:rPr lang="de-DE" dirty="0" err="1"/>
              <a:t>Running</a:t>
            </a:r>
            <a:r>
              <a:rPr lang="de-DE" dirty="0"/>
              <a:t> Containers on Multiple Hosts“.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DockerCon</a:t>
            </a:r>
            <a:r>
              <a:rPr lang="de-DE" sz="1400" dirty="0" smtClean="0"/>
              <a:t> </a:t>
            </a:r>
            <a:r>
              <a:rPr lang="de-DE" sz="1400" dirty="0"/>
              <a:t>SF 2015: Orchestration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 smtClean="0"/>
              <a:t>Sysadmins</a:t>
            </a:r>
            <a:endParaRPr lang="de-DE" sz="1400" dirty="0" smtClean="0"/>
          </a:p>
          <a:p>
            <a:r>
              <a:rPr lang="de-DE" dirty="0" smtClean="0"/>
              <a:t>Orchestrierung hat den Anspruch, alle Standard-Betriebsprozeduren einer Anwendung zu automatisieren.</a:t>
            </a:r>
          </a:p>
          <a:p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7267827" y="3431400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Cluster-</a:t>
            </a:r>
            <a:r>
              <a:rPr lang="de-DE" dirty="0" err="1" smtClean="0"/>
              <a:t>Orchestrierer</a:t>
            </a:r>
            <a:endParaRPr lang="de-DE" dirty="0" smtClean="0"/>
          </a:p>
        </p:txBody>
      </p:sp>
      <p:sp>
        <p:nvSpPr>
          <p:cNvPr id="6" name="Pfeil nach unten 5"/>
          <p:cNvSpPr/>
          <p:nvPr/>
        </p:nvSpPr>
        <p:spPr>
          <a:xfrm>
            <a:off x="8719170" y="2621905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Pfeil nach unten 6"/>
          <p:cNvSpPr/>
          <p:nvPr/>
        </p:nvSpPr>
        <p:spPr>
          <a:xfrm>
            <a:off x="8719170" y="4090442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Textfeld 7"/>
          <p:cNvSpPr txBox="1"/>
          <p:nvPr/>
        </p:nvSpPr>
        <p:spPr>
          <a:xfrm>
            <a:off x="6391383" y="1080781"/>
            <a:ext cx="5368817" cy="147732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Blaupause der Anwendung</a:t>
            </a:r>
            <a:r>
              <a:rPr lang="de-DE" dirty="0" smtClean="0"/>
              <a:t>, die den gewünschten Betriebszustand der Anwendung beschreibt: Betriebskomponenten, deren Betriebsanforderungen sowie deren angebotenen und benötigten Schnittstellen.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12074" y="4891404"/>
            <a:ext cx="5841407" cy="120032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de-DE" b="1" dirty="0" smtClean="0"/>
              <a:t>Steuerungsaktivitäten im Cluster</a:t>
            </a:r>
            <a:r>
              <a:rPr lang="de-DE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Start von Containern auf Knoten (</a:t>
            </a:r>
            <a:r>
              <a:rPr lang="de-DE" dirty="0" smtClean="0">
                <a:sym typeface="Wingdings" panose="05000000000000000000" pitchFamily="2" charset="2"/>
              </a:rPr>
              <a:t> Scheduler)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Verknüpfung von Containern (</a:t>
            </a:r>
            <a:r>
              <a:rPr lang="de-DE" dirty="0" smtClean="0">
                <a:sym typeface="Wingdings" panose="05000000000000000000" pitchFamily="2" charset="2"/>
              </a:rPr>
              <a:t> NW-Virtualisierung)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…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63" y="3794132"/>
            <a:ext cx="3910790" cy="10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 Cluster-</a:t>
            </a:r>
            <a:r>
              <a:rPr lang="de-DE" dirty="0" err="1" smtClean="0"/>
              <a:t>Orchestrierer</a:t>
            </a:r>
            <a:r>
              <a:rPr lang="de-DE" dirty="0" smtClean="0"/>
              <a:t> automatisiert vielerlei Betriebsaufgaben für Anwendung auf einem Cluster.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00" dirty="0" err="1" smtClean="0"/>
              <a:t>Scheduling</a:t>
            </a:r>
            <a:r>
              <a:rPr lang="de-DE" sz="1600" dirty="0" smtClean="0"/>
              <a:t> von Containern mit applikationsspezifischen </a:t>
            </a:r>
            <a:r>
              <a:rPr lang="de-DE" sz="1600" dirty="0" err="1" smtClean="0"/>
              <a:t>Constraints</a:t>
            </a:r>
            <a:r>
              <a:rPr lang="de-DE" sz="1600" dirty="0" smtClean="0"/>
              <a:t> (z.B. </a:t>
            </a:r>
            <a:r>
              <a:rPr lang="de-DE" sz="1600" dirty="0" err="1" smtClean="0"/>
              <a:t>Deployment</a:t>
            </a:r>
            <a:r>
              <a:rPr lang="de-DE" sz="1600" dirty="0" smtClean="0"/>
              <a:t>- und Start-Reihenfolgen, Gruppierung, …) – in Kooperation mit dem Cluster Scheduler.</a:t>
            </a:r>
          </a:p>
          <a:p>
            <a:r>
              <a:rPr lang="de-DE" sz="1600" dirty="0" smtClean="0"/>
              <a:t>Aufbau von notwendigen Netzwerk-Verbindungen zwischen Containern.</a:t>
            </a:r>
          </a:p>
          <a:p>
            <a:r>
              <a:rPr lang="de-DE" sz="1600" dirty="0" smtClean="0"/>
              <a:t>Bereitstellung von persistenten Speichern für zustandsbehaftete Container.</a:t>
            </a:r>
          </a:p>
          <a:p>
            <a:r>
              <a:rPr lang="de-DE" sz="1600" dirty="0" smtClean="0"/>
              <a:t>(Auto-) Skalierung von Containern.</a:t>
            </a:r>
          </a:p>
          <a:p>
            <a:r>
              <a:rPr lang="de-DE" sz="1600" dirty="0" smtClean="0"/>
              <a:t>Re-</a:t>
            </a:r>
            <a:r>
              <a:rPr lang="de-DE" sz="1600" dirty="0" err="1" smtClean="0"/>
              <a:t>Scheduling</a:t>
            </a:r>
            <a:r>
              <a:rPr lang="de-DE" sz="1600" dirty="0" smtClean="0"/>
              <a:t> von Containern im Fehlerfall (Auto-</a:t>
            </a:r>
            <a:r>
              <a:rPr lang="de-DE" sz="1600" dirty="0" err="1" smtClean="0"/>
              <a:t>Healing</a:t>
            </a:r>
            <a:r>
              <a:rPr lang="de-DE" sz="1600" dirty="0" smtClean="0"/>
              <a:t>) oder zur Performance-Optimierung.</a:t>
            </a:r>
          </a:p>
          <a:p>
            <a:r>
              <a:rPr lang="de-DE" sz="1600" dirty="0" smtClean="0"/>
              <a:t>Container-Logistik: Verwaltung und Bereitstellung von Containern. Package-Management: Verwaltung und Bereitstellung von Applikationen.</a:t>
            </a:r>
          </a:p>
          <a:p>
            <a:r>
              <a:rPr lang="de-DE" sz="1600" dirty="0" smtClean="0"/>
              <a:t>Bereitstellung von Administrationsschnittstellen (Remote-API, Kommandozeile).</a:t>
            </a:r>
          </a:p>
          <a:p>
            <a:r>
              <a:rPr lang="de-DE" sz="1600" dirty="0" smtClean="0"/>
              <a:t>Management von Services: Service Discovery, </a:t>
            </a:r>
            <a:r>
              <a:rPr lang="de-DE" sz="1600" dirty="0" err="1" smtClean="0"/>
              <a:t>Naming</a:t>
            </a:r>
            <a:r>
              <a:rPr lang="de-DE" sz="1600" dirty="0" smtClean="0"/>
              <a:t>, Load </a:t>
            </a:r>
            <a:r>
              <a:rPr lang="de-DE" sz="1600" dirty="0" err="1" smtClean="0"/>
              <a:t>Balancing</a:t>
            </a:r>
            <a:r>
              <a:rPr lang="de-DE" sz="1600" dirty="0"/>
              <a:t>.</a:t>
            </a:r>
            <a:endParaRPr lang="de-DE" sz="1600" dirty="0" smtClean="0"/>
          </a:p>
          <a:p>
            <a:r>
              <a:rPr lang="de-DE" sz="1600" dirty="0" smtClean="0"/>
              <a:t>Automatismen für Rollout-Workflows wie z.B. </a:t>
            </a:r>
            <a:r>
              <a:rPr lang="de-DE" sz="1600" dirty="0" err="1" smtClean="0"/>
              <a:t>Canary</a:t>
            </a:r>
            <a:r>
              <a:rPr lang="de-DE" sz="1600" dirty="0" smtClean="0"/>
              <a:t> Rollout, Zero-Downtime-</a:t>
            </a:r>
            <a:r>
              <a:rPr lang="de-DE" sz="1600" dirty="0" err="1" smtClean="0"/>
              <a:t>Deployment</a:t>
            </a:r>
            <a:r>
              <a:rPr lang="de-DE" sz="1600" dirty="0" smtClean="0"/>
              <a:t>, A/B </a:t>
            </a:r>
            <a:r>
              <a:rPr lang="de-DE" sz="1600" dirty="0" err="1" smtClean="0"/>
              <a:t>Testing</a:t>
            </a:r>
            <a:r>
              <a:rPr lang="de-DE" sz="1600" dirty="0" smtClean="0"/>
              <a:t>.</a:t>
            </a:r>
          </a:p>
          <a:p>
            <a:r>
              <a:rPr lang="de-DE" sz="1600" dirty="0"/>
              <a:t>Monitoring und Diagnose von Containern und Services. </a:t>
            </a:r>
            <a:endParaRPr lang="de-DE" sz="1600" dirty="0" smtClean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144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kt 4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bgerundetes Rechteck 44"/>
          <p:cNvSpPr/>
          <p:nvPr/>
        </p:nvSpPr>
        <p:spPr>
          <a:xfrm>
            <a:off x="6687804" y="3447644"/>
            <a:ext cx="4433778" cy="827608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Blaupause einer Anwendung (vereinfacht)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89468" y="1924658"/>
            <a:ext cx="5572125" cy="269518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4388371" y="4000591"/>
            <a:ext cx="1315016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6" name="Rechteck 15"/>
          <p:cNvSpPr/>
          <p:nvPr/>
        </p:nvSpPr>
        <p:spPr>
          <a:xfrm>
            <a:off x="583700" y="4000591"/>
            <a:ext cx="1308184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63288" y="197589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83700" y="3261292"/>
            <a:ext cx="5119687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19" name="Rechteck 18"/>
          <p:cNvSpPr/>
          <p:nvPr/>
        </p:nvSpPr>
        <p:spPr>
          <a:xfrm>
            <a:off x="583701" y="2486990"/>
            <a:ext cx="5119687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Services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 flipV="1">
            <a:off x="4516869" y="2910931"/>
            <a:ext cx="1" cy="350361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16" idx="0"/>
          </p:cNvCxnSpPr>
          <p:nvPr/>
        </p:nvCxnSpPr>
        <p:spPr>
          <a:xfrm flipH="1">
            <a:off x="1237792" y="3685233"/>
            <a:ext cx="538676" cy="315358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4884420" y="3695735"/>
            <a:ext cx="153417" cy="281996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548855" y="2901445"/>
            <a:ext cx="92044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b</a:t>
            </a:r>
            <a:r>
              <a:rPr lang="de-DE" sz="1400" dirty="0" smtClean="0">
                <a:solidFill>
                  <a:schemeClr val="bg1"/>
                </a:solidFill>
              </a:rPr>
              <a:t>ieten an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326263" y="3689825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benötigen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6" name="Abgerundetes Rechteck 25"/>
          <p:cNvSpPr/>
          <p:nvPr/>
        </p:nvSpPr>
        <p:spPr>
          <a:xfrm>
            <a:off x="7847307" y="2134942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HAproxy</a:t>
            </a:r>
            <a:endParaRPr lang="de-DE" dirty="0" smtClean="0"/>
          </a:p>
        </p:txBody>
      </p:sp>
      <p:sp>
        <p:nvSpPr>
          <p:cNvPr id="27" name="Abgerundetes Rechteck 26"/>
          <p:cNvSpPr/>
          <p:nvPr/>
        </p:nvSpPr>
        <p:spPr>
          <a:xfrm>
            <a:off x="6812700" y="3668813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28" name="Abgerundetes Rechteck 27"/>
          <p:cNvSpPr/>
          <p:nvPr/>
        </p:nvSpPr>
        <p:spPr>
          <a:xfrm>
            <a:off x="8980302" y="3668813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29" name="Abgerundetes Rechteck 28"/>
          <p:cNvSpPr/>
          <p:nvPr/>
        </p:nvSpPr>
        <p:spPr>
          <a:xfrm>
            <a:off x="7890134" y="5065404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MySQL</a:t>
            </a:r>
          </a:p>
        </p:txBody>
      </p:sp>
      <p:cxnSp>
        <p:nvCxnSpPr>
          <p:cNvPr id="31" name="Gerader Verbinder 30"/>
          <p:cNvCxnSpPr>
            <a:stCxn id="26" idx="2"/>
            <a:endCxn id="27" idx="0"/>
          </p:cNvCxnSpPr>
          <p:nvPr/>
        </p:nvCxnSpPr>
        <p:spPr>
          <a:xfrm flipH="1">
            <a:off x="7806844" y="2555510"/>
            <a:ext cx="1034607" cy="1113303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26" idx="2"/>
            <a:endCxn id="28" idx="0"/>
          </p:cNvCxnSpPr>
          <p:nvPr/>
        </p:nvCxnSpPr>
        <p:spPr>
          <a:xfrm>
            <a:off x="8841451" y="2555510"/>
            <a:ext cx="1132995" cy="111330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endCxn id="26" idx="0"/>
          </p:cNvCxnSpPr>
          <p:nvPr/>
        </p:nvCxnSpPr>
        <p:spPr>
          <a:xfrm>
            <a:off x="8841451" y="1717654"/>
            <a:ext cx="0" cy="41728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7" idx="2"/>
            <a:endCxn id="29" idx="0"/>
          </p:cNvCxnSpPr>
          <p:nvPr/>
        </p:nvCxnSpPr>
        <p:spPr>
          <a:xfrm>
            <a:off x="7806844" y="4089381"/>
            <a:ext cx="1077434" cy="97602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8" idx="2"/>
            <a:endCxn id="29" idx="0"/>
          </p:cNvCxnSpPr>
          <p:nvPr/>
        </p:nvCxnSpPr>
        <p:spPr>
          <a:xfrm flipH="1">
            <a:off x="8884278" y="4089381"/>
            <a:ext cx="1090168" cy="97602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/>
          <p:cNvSpPr txBox="1"/>
          <p:nvPr/>
        </p:nvSpPr>
        <p:spPr>
          <a:xfrm>
            <a:off x="8345561" y="1369171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 80</a:t>
            </a:r>
            <a:endParaRPr lang="de-DE" dirty="0"/>
          </a:p>
        </p:txBody>
      </p:sp>
      <p:sp>
        <p:nvSpPr>
          <p:cNvPr id="44" name="Textfeld 43"/>
          <p:cNvSpPr txBox="1"/>
          <p:nvPr/>
        </p:nvSpPr>
        <p:spPr>
          <a:xfrm>
            <a:off x="2284860" y="59453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Metamodell</a:t>
            </a:r>
            <a:endParaRPr lang="de-DE" b="1" dirty="0"/>
          </a:p>
        </p:txBody>
      </p:sp>
      <p:sp>
        <p:nvSpPr>
          <p:cNvPr id="47" name="Textfeld 46"/>
          <p:cNvSpPr txBox="1"/>
          <p:nvPr/>
        </p:nvSpPr>
        <p:spPr>
          <a:xfrm>
            <a:off x="8487089" y="593742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Modell</a:t>
            </a:r>
            <a:endParaRPr lang="de-DE" b="1" dirty="0"/>
          </a:p>
        </p:txBody>
      </p:sp>
      <p:sp>
        <p:nvSpPr>
          <p:cNvPr id="48" name="Abgerundetes Rechteck 47"/>
          <p:cNvSpPr/>
          <p:nvPr/>
        </p:nvSpPr>
        <p:spPr>
          <a:xfrm>
            <a:off x="9974446" y="2134942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HAproxy</a:t>
            </a:r>
            <a:r>
              <a:rPr lang="de-DE" dirty="0" smtClean="0"/>
              <a:t> </a:t>
            </a:r>
            <a:r>
              <a:rPr lang="de-DE" sz="1400" dirty="0" smtClean="0"/>
              <a:t>(</a:t>
            </a:r>
            <a:r>
              <a:rPr lang="de-DE" sz="1400" dirty="0" err="1" smtClean="0"/>
              <a:t>standby</a:t>
            </a:r>
            <a:r>
              <a:rPr lang="de-DE" sz="1400" dirty="0" smtClean="0"/>
              <a:t>)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7618706" y="1982598"/>
            <a:ext cx="4433778" cy="797816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0" name="Textfeld 49"/>
          <p:cNvSpPr txBox="1"/>
          <p:nvPr/>
        </p:nvSpPr>
        <p:spPr>
          <a:xfrm>
            <a:off x="9996692" y="3142005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Skalierung</a:t>
            </a:r>
            <a:endParaRPr lang="de-DE" sz="1400" i="1" dirty="0"/>
          </a:p>
        </p:txBody>
      </p:sp>
      <p:sp>
        <p:nvSpPr>
          <p:cNvPr id="51" name="Textfeld 50"/>
          <p:cNvSpPr txBox="1"/>
          <p:nvPr/>
        </p:nvSpPr>
        <p:spPr>
          <a:xfrm>
            <a:off x="9590750" y="1668117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Ausfallsicherheit / Replikation</a:t>
            </a:r>
            <a:endParaRPr lang="de-DE" sz="1400" i="1" dirty="0"/>
          </a:p>
        </p:txBody>
      </p:sp>
      <p:sp>
        <p:nvSpPr>
          <p:cNvPr id="52" name="Abgerundetes Rechteck 51"/>
          <p:cNvSpPr/>
          <p:nvPr/>
        </p:nvSpPr>
        <p:spPr>
          <a:xfrm>
            <a:off x="7682022" y="4898927"/>
            <a:ext cx="2314670" cy="741645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3" name="Textfeld 52"/>
          <p:cNvSpPr txBox="1"/>
          <p:nvPr/>
        </p:nvSpPr>
        <p:spPr>
          <a:xfrm>
            <a:off x="9283210" y="460920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 smtClean="0"/>
              <a:t>Stateful</a:t>
            </a:r>
            <a:endParaRPr lang="de-DE" sz="1400" i="1" dirty="0"/>
          </a:p>
        </p:txBody>
      </p:sp>
      <p:cxnSp>
        <p:nvCxnSpPr>
          <p:cNvPr id="36" name="Gerade Verbindung mit Pfeil 35"/>
          <p:cNvCxnSpPr/>
          <p:nvPr/>
        </p:nvCxnSpPr>
        <p:spPr>
          <a:xfrm flipV="1">
            <a:off x="1763603" y="2910931"/>
            <a:ext cx="6612" cy="384962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1799791" y="2912088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benötigen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2008195" y="4000591"/>
            <a:ext cx="2270696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Rechen-Ressourcen</a:t>
            </a:r>
          </a:p>
        </p:txBody>
      </p:sp>
      <p:cxnSp>
        <p:nvCxnSpPr>
          <p:cNvPr id="41" name="Gerade Verbindung mit Pfeil 40"/>
          <p:cNvCxnSpPr/>
          <p:nvPr/>
        </p:nvCxnSpPr>
        <p:spPr>
          <a:xfrm>
            <a:off x="3334027" y="3694830"/>
            <a:ext cx="0" cy="295152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1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6" grpId="0" animBg="1"/>
      <p:bldP spid="27" grpId="0" animBg="1"/>
      <p:bldP spid="28" grpId="0" animBg="1"/>
      <p:bldP spid="29" grpId="0" animBg="1"/>
      <p:bldP spid="43" grpId="0"/>
      <p:bldP spid="47" grpId="0"/>
      <p:bldP spid="48" grpId="0" animBg="1"/>
      <p:bldP spid="49" grpId="0" animBg="1"/>
      <p:bldP spid="50" grpId="0"/>
      <p:bldP spid="51" grpId="0"/>
      <p:bldP spid="52" grpId="0" animBg="1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101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Metadata</a:t>
            </a:r>
          </a:p>
          <a:p>
            <a:r>
              <a:rPr lang="en-US" dirty="0" smtClean="0"/>
              <a:t>Basic abstractions</a:t>
            </a:r>
          </a:p>
          <a:p>
            <a:r>
              <a:rPr lang="en-US" dirty="0" smtClean="0"/>
              <a:t>How to get a running cluster</a:t>
            </a:r>
          </a:p>
          <a:p>
            <a:r>
              <a:rPr lang="en-US" dirty="0"/>
              <a:t>Where to </a:t>
            </a:r>
            <a:r>
              <a:rPr lang="en-US" dirty="0" smtClean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6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284" y="1063084"/>
            <a:ext cx="10122308" cy="518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3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Compose</a:t>
            </a:r>
            <a:r>
              <a:rPr lang="de-DE" dirty="0" smtClean="0"/>
              <a:t> </a:t>
            </a:r>
            <a:r>
              <a:rPr lang="de-DE" dirty="0" err="1" smtClean="0"/>
              <a:t>Blueprint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76454" y="1339531"/>
            <a:ext cx="122161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latin typeface="Source Code Pro" panose="020B0509030403020204" pitchFamily="49" charset="0"/>
              </a:rPr>
              <a:t>consul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image</a:t>
            </a:r>
            <a:r>
              <a:rPr lang="de-DE" dirty="0">
                <a:latin typeface="Source Code Pro" panose="020B0509030403020204" pitchFamily="49" charset="0"/>
              </a:rPr>
              <a:t>: </a:t>
            </a:r>
            <a:r>
              <a:rPr lang="de-DE" dirty="0" err="1">
                <a:latin typeface="Source Code Pro" panose="020B0509030403020204" pitchFamily="49" charset="0"/>
              </a:rPr>
              <a:t>gliderlabs</a:t>
            </a:r>
            <a:r>
              <a:rPr lang="de-DE" dirty="0">
                <a:latin typeface="Source Code Pro" panose="020B0509030403020204" pitchFamily="49" charset="0"/>
              </a:rPr>
              <a:t>/consul-server:0.6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command</a:t>
            </a:r>
            <a:r>
              <a:rPr lang="de-DE" dirty="0">
                <a:latin typeface="Source Code Pro" panose="020B0509030403020204" pitchFamily="49" charset="0"/>
              </a:rPr>
              <a:t>: "-</a:t>
            </a:r>
            <a:r>
              <a:rPr lang="de-DE" dirty="0" err="1">
                <a:latin typeface="Source Code Pro" panose="020B0509030403020204" pitchFamily="49" charset="0"/>
              </a:rPr>
              <a:t>data</a:t>
            </a:r>
            <a:r>
              <a:rPr lang="de-DE" dirty="0">
                <a:latin typeface="Source Code Pro" panose="020B0509030403020204" pitchFamily="49" charset="0"/>
              </a:rPr>
              <a:t>-dir /</a:t>
            </a:r>
            <a:r>
              <a:rPr lang="de-DE" dirty="0" err="1">
                <a:latin typeface="Source Code Pro" panose="020B0509030403020204" pitchFamily="49" charset="0"/>
              </a:rPr>
              <a:t>tmp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 -bootstrap-</a:t>
            </a:r>
            <a:r>
              <a:rPr lang="de-DE" dirty="0" err="1">
                <a:latin typeface="Source Code Pro" panose="020B0509030403020204" pitchFamily="49" charset="0"/>
              </a:rPr>
              <a:t>expect</a:t>
            </a:r>
            <a:r>
              <a:rPr lang="de-DE" dirty="0">
                <a:latin typeface="Source Code Pro" panose="020B0509030403020204" pitchFamily="49" charset="0"/>
              </a:rPr>
              <a:t> 1 -server -</a:t>
            </a:r>
            <a:r>
              <a:rPr lang="de-DE" dirty="0" err="1">
                <a:latin typeface="Source Code Pro" panose="020B0509030403020204" pitchFamily="49" charset="0"/>
              </a:rPr>
              <a:t>ui</a:t>
            </a:r>
            <a:r>
              <a:rPr lang="de-DE" dirty="0">
                <a:latin typeface="Source Code Pro" panose="020B0509030403020204" pitchFamily="49" charset="0"/>
              </a:rPr>
              <a:t> -</a:t>
            </a:r>
            <a:r>
              <a:rPr lang="de-DE" dirty="0" err="1">
                <a:latin typeface="Source Code Pro" panose="020B0509030403020204" pitchFamily="49" charset="0"/>
              </a:rPr>
              <a:t>node</a:t>
            </a:r>
            <a:r>
              <a:rPr lang="de-DE" dirty="0">
                <a:latin typeface="Source Code Pro" panose="020B0509030403020204" pitchFamily="49" charset="0"/>
              </a:rPr>
              <a:t>=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-server"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environment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GOMAXPROCS=10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"8300:8300"     #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 - Server RPC </a:t>
            </a:r>
            <a:r>
              <a:rPr lang="de-DE" dirty="0" err="1">
                <a:latin typeface="Source Code Pro" panose="020B0509030403020204" pitchFamily="49" charset="0"/>
              </a:rPr>
              <a:t>address</a:t>
            </a:r>
            <a:r>
              <a:rPr lang="de-DE" dirty="0">
                <a:latin typeface="Source Code Pro" panose="020B0509030403020204" pitchFamily="49" charset="0"/>
              </a:rPr>
              <a:t>. Default 8300.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"8500:8500"     #http - The HTTP API,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8500.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"8600:8600/</a:t>
            </a:r>
            <a:r>
              <a:rPr lang="de-DE" dirty="0" err="1">
                <a:latin typeface="Source Code Pro" panose="020B0509030403020204" pitchFamily="49" charset="0"/>
              </a:rPr>
              <a:t>udp</a:t>
            </a:r>
            <a:r>
              <a:rPr lang="de-DE" dirty="0">
                <a:latin typeface="Source Code Pro" panose="020B0509030403020204" pitchFamily="49" charset="0"/>
              </a:rPr>
              <a:t>" #</a:t>
            </a:r>
            <a:r>
              <a:rPr lang="de-DE" dirty="0" err="1">
                <a:latin typeface="Source Code Pro" panose="020B0509030403020204" pitchFamily="49" charset="0"/>
              </a:rPr>
              <a:t>dns</a:t>
            </a:r>
            <a:r>
              <a:rPr lang="de-DE" dirty="0">
                <a:latin typeface="Source Code Pro" panose="020B0509030403020204" pitchFamily="49" charset="0"/>
              </a:rPr>
              <a:t> - The DNS 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8600.</a:t>
            </a:r>
          </a:p>
          <a:p>
            <a:endParaRPr lang="de-DE" dirty="0">
              <a:latin typeface="Source Code Pro" panose="020B0509030403020204" pitchFamily="49" charset="0"/>
            </a:endParaRPr>
          </a:p>
          <a:p>
            <a:r>
              <a:rPr lang="de-DE" b="1" dirty="0" err="1">
                <a:latin typeface="Source Code Pro" panose="020B0509030403020204" pitchFamily="49" charset="0"/>
              </a:rPr>
              <a:t>zwitscher-chuck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: ../../</a:t>
            </a:r>
            <a:r>
              <a:rPr lang="de-DE" dirty="0" err="1">
                <a:latin typeface="Source Code Pro" panose="020B0509030403020204" pitchFamily="49" charset="0"/>
              </a:rPr>
              <a:t>services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zwitscher-app-chuck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"12340:12340"   #</a:t>
            </a:r>
            <a:r>
              <a:rPr lang="de-DE" dirty="0" err="1">
                <a:latin typeface="Source Code Pro" panose="020B0509030403020204" pitchFamily="49" charset="0"/>
              </a:rPr>
              <a:t>chuck</a:t>
            </a:r>
            <a:r>
              <a:rPr lang="de-DE" dirty="0">
                <a:latin typeface="Source Code Pro" panose="020B0509030403020204" pitchFamily="49" charset="0"/>
              </a:rPr>
              <a:t> REST </a:t>
            </a:r>
            <a:r>
              <a:rPr lang="de-DE" dirty="0" err="1">
                <a:latin typeface="Source Code Pro" panose="020B0509030403020204" pitchFamily="49" charset="0"/>
              </a:rPr>
              <a:t>service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links: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The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389467" y="841850"/>
            <a:ext cx="671718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zwitscher-chuck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adersberger</a:t>
            </a:r>
            <a:r>
              <a:rPr lang="mr-IN" sz="1400" b="1" dirty="0">
                <a:solidFill>
                  <a:srgbClr val="008000"/>
                </a:solidFill>
              </a:rPr>
              <a:t>/zwitscher-app-chuck:1.0.0-SNAPSHOT"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"PORT"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"12340"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"CONSUL"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"consul.marathon.mesos:8500"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"CONFIG_ENV" 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 smtClean="0">
                <a:solidFill>
                  <a:srgbClr val="008000"/>
                </a:solidFill>
              </a:rPr>
              <a:t>zwitscher</a:t>
            </a:r>
            <a:r>
              <a:rPr lang="mr-IN" sz="1400" b="1" dirty="0" smtClean="0">
                <a:solidFill>
                  <a:srgbClr val="008000"/>
                </a:solidFill>
              </a:rPr>
              <a:t>“</a:t>
            </a:r>
            <a:r>
              <a:rPr lang="de-DE" sz="1400" b="1" dirty="0" smtClean="0">
                <a:solidFill>
                  <a:srgbClr val="008000"/>
                </a:solidFill>
              </a:rPr>
              <a:t> </a:t>
            </a:r>
            <a:r>
              <a:rPr lang="mr-IN" sz="1400" dirty="0" smtClean="0"/>
              <a:t>},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args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 smtClean="0"/>
              <a:t>[</a:t>
            </a:r>
            <a:r>
              <a:rPr lang="mr-IN" sz="1400" b="1" dirty="0" smtClean="0">
                <a:solidFill>
                  <a:srgbClr val="008000"/>
                </a:solidFill>
              </a:rPr>
              <a:t>"-</a:t>
            </a:r>
            <a:r>
              <a:rPr lang="mr-IN" sz="1400" b="1" dirty="0">
                <a:solidFill>
                  <a:srgbClr val="008000"/>
                </a:solidFill>
              </a:rPr>
              <a:t>Xmx256m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metrics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ping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</a:t>
            </a:r>
            <a:r>
              <a:rPr lang="de-DE" sz="1400" dirty="0" smtClean="0">
                <a:solidFill>
                  <a:srgbClr val="0000FF"/>
                </a:solidFill>
              </a:rPr>
              <a:t>      </a:t>
            </a:r>
            <a:r>
              <a:rPr lang="mr-IN" sz="1400" dirty="0" smtClean="0"/>
              <a:t>}],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constraints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[[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hostname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 </a:t>
            </a:r>
            <a:r>
              <a:rPr lang="mr-IN" sz="1400" b="1" dirty="0">
                <a:solidFill>
                  <a:srgbClr val="008000"/>
                </a:solidFill>
              </a:rPr>
              <a:t>"UNIQUE"</a:t>
            </a:r>
            <a:r>
              <a:rPr lang="mr-IN" sz="1400" dirty="0"/>
              <a:t>]]</a:t>
            </a:r>
            <a:br>
              <a:rPr lang="mr-IN" sz="1400" dirty="0"/>
            </a:br>
            <a:r>
              <a:rPr lang="mr-IN" sz="1400" dirty="0"/>
              <a:t>}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487112" y="825808"/>
            <a:ext cx="55563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Application ID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Required resources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Number of application instances (can also be scaled afterwards)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image to instantiate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networking mode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77462" y="2988265"/>
            <a:ext cx="48558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ports to be exported (also port mapping supported)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Environment variables e.g. endpoint names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Container startup arguments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03154" y="4389302"/>
            <a:ext cx="2234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Health checks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Placement constraints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8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</a:t>
            </a:r>
            <a:r>
              <a:rPr lang="de-DE" dirty="0" err="1" smtClean="0"/>
              <a:t>Consul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389468" y="1092147"/>
            <a:ext cx="713427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cmd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bin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</a:t>
            </a:r>
            <a:r>
              <a:rPr lang="mr-IN" sz="1400" b="1" dirty="0" err="1">
                <a:solidFill>
                  <a:srgbClr val="008000"/>
                </a:solidFill>
              </a:rPr>
              <a:t>agent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ui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advertise</a:t>
            </a:r>
            <a:r>
              <a:rPr lang="mr-IN" sz="1400" b="1" dirty="0">
                <a:solidFill>
                  <a:srgbClr val="008000"/>
                </a:solidFill>
              </a:rPr>
              <a:t>=$HOST -</a:t>
            </a:r>
            <a:r>
              <a:rPr lang="mr-IN" sz="1400" b="1" dirty="0" err="1">
                <a:solidFill>
                  <a:srgbClr val="008000"/>
                </a:solidFill>
              </a:rPr>
              <a:t>config-dir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config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data-dir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tmp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bootstrap-expect</a:t>
            </a:r>
            <a:r>
              <a:rPr lang="mr-IN" sz="1400" b="1" dirty="0">
                <a:solidFill>
                  <a:srgbClr val="008000"/>
                </a:solidFill>
              </a:rPr>
              <a:t>=1 -</a:t>
            </a:r>
            <a:r>
              <a:rPr lang="mr-IN" sz="1400" b="1" dirty="0" err="1">
                <a:solidFill>
                  <a:srgbClr val="008000"/>
                </a:solidFill>
              </a:rPr>
              <a:t>node</a:t>
            </a:r>
            <a:r>
              <a:rPr lang="mr-IN" sz="1400" b="1" dirty="0">
                <a:solidFill>
                  <a:srgbClr val="008000"/>
                </a:solidFill>
              </a:rPr>
              <a:t>=</a:t>
            </a:r>
            <a:r>
              <a:rPr lang="mr-IN" sz="1400" b="1" dirty="0" err="1">
                <a:solidFill>
                  <a:srgbClr val="008000"/>
                </a:solidFill>
              </a:rPr>
              <a:t>consul-server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client</a:t>
            </a:r>
            <a:r>
              <a:rPr lang="mr-IN" sz="1400" b="1" dirty="0">
                <a:solidFill>
                  <a:srgbClr val="008000"/>
                </a:solidFill>
              </a:rPr>
              <a:t>=0.0.0.0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gliderlabs</a:t>
            </a:r>
            <a:r>
              <a:rPr lang="mr-IN" sz="1400" b="1" dirty="0">
                <a:solidFill>
                  <a:srgbClr val="008000"/>
                </a:solidFill>
              </a:rPr>
              <a:t>/consul-server:0.6"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8300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8301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8302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8400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8600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"GOMAXPROCS"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"10"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</a:t>
            </a:r>
            <a:r>
              <a:rPr lang="mr-IN" sz="1400" dirty="0"/>
              <a:t>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"/v1/</a:t>
            </a:r>
            <a:r>
              <a:rPr lang="mr-IN" sz="1400" b="1" dirty="0" err="1">
                <a:solidFill>
                  <a:srgbClr val="008000"/>
                </a:solidFill>
              </a:rPr>
              <a:t>status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leader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   </a:t>
            </a:r>
            <a:r>
              <a:rPr lang="mr-IN" sz="1400" dirty="0" smtClean="0"/>
              <a:t>}]}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146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Rounded Rectangle 22"/>
          <p:cNvSpPr/>
          <p:nvPr/>
        </p:nvSpPr>
        <p:spPr>
          <a:xfrm>
            <a:off x="2822750" y="515212"/>
            <a:ext cx="6060558" cy="567141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3333491" y="515212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(4) </a:t>
            </a:r>
            <a:r>
              <a:rPr lang="en-US" sz="2400" b="1" dirty="0" smtClean="0"/>
              <a:t>Orchestration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584" t="11844" r="10652" b="14293"/>
          <a:stretch/>
        </p:blipFill>
        <p:spPr>
          <a:xfrm>
            <a:off x="6087663" y="1190762"/>
            <a:ext cx="2340922" cy="11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52977"/>
          <a:stretch/>
        </p:blipFill>
        <p:spPr>
          <a:xfrm>
            <a:off x="1190483" y="1152144"/>
            <a:ext cx="10326603" cy="3255264"/>
          </a:xfrm>
          <a:prstGeom prst="rect">
            <a:avLst/>
          </a:prstGeom>
        </p:spPr>
      </p:pic>
      <p:sp>
        <p:nvSpPr>
          <p:cNvPr id="11" name="Abgerundete rechteckige Legende 10"/>
          <p:cNvSpPr/>
          <p:nvPr/>
        </p:nvSpPr>
        <p:spPr>
          <a:xfrm>
            <a:off x="9172200" y="1092343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218699" y="2509147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8677884" y="2347979"/>
            <a:ext cx="3116787" cy="598486"/>
          </a:xfrm>
          <a:prstGeom prst="wedgeRoundRectCallout">
            <a:avLst>
              <a:gd name="adj1" fmla="val -45507"/>
              <a:gd name="adj2" fmla="val 94053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89468" y="344169"/>
            <a:ext cx="11168124" cy="995362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Anatomy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Cluster Operating System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1190483" y="4507915"/>
            <a:ext cx="898823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Often also includes </a:t>
            </a:r>
            <a:r>
              <a:rPr lang="en-US" sz="1600" b="1" dirty="0" err="1" smtClean="0"/>
              <a:t>addidtional</a:t>
            </a:r>
            <a:r>
              <a:rPr lang="en-US" sz="1600" b="1" dirty="0" smtClean="0"/>
              <a:t> services like: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Package Manager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Private Container Registry</a:t>
            </a:r>
            <a:endParaRPr lang="en-US" sz="1600" dirty="0"/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Multi-Tenancy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Cross-DC-Federation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Credentials / Certificate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Roles &amp; Rights Management</a:t>
            </a:r>
            <a:endParaRPr lang="en-US" sz="16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Basic Cloud Native Application Platform: Service Discovery (DNS, VIP) and API Gateway (LB)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926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Available</a:t>
            </a:r>
            <a:r>
              <a:rPr lang="de-DE" dirty="0" smtClean="0"/>
              <a:t> Cluster Operating Systems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46434" name="Picture 2" descr="http://blog.xebia.com/wp-content/uploads/2015/11/nomad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81" y="1877308"/>
            <a:ext cx="3574219" cy="12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1043095" y="120314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5" y="3247463"/>
            <a:ext cx="3345470" cy="1021168"/>
          </a:xfrm>
          <a:prstGeom prst="rect">
            <a:avLst/>
          </a:prstGeom>
        </p:spPr>
      </p:pic>
      <p:pic>
        <p:nvPicPr>
          <p:cNvPr id="146438" name="Picture 6" descr="https://blog.docker.com/wp-content/uploads/datacenter-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51" y="2444567"/>
            <a:ext cx="2496810" cy="29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0" name="Picture 8" descr="https://blog.vshn.ch/content/images/20160811000533-Kuberne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1" y="4229152"/>
            <a:ext cx="2667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2" name="Picture 10" descr="http://danehans.github.io/v3_presentation/images/openshift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7" y="4553149"/>
            <a:ext cx="1658207" cy="16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4" name="Picture 12" descr="https://4d316898179921339078-d9a75669c7c03e35f319fd245eb925b4.ssl.cf2.rackcdn.com/rancher-article/ranch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2" y="5705139"/>
            <a:ext cx="3946222" cy="8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071994" y="621135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+ </a:t>
            </a:r>
            <a:r>
              <a:rPr lang="de-DE" b="1" dirty="0" err="1" smtClean="0"/>
              <a:t>Distributions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3606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0" y="8721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4"/>
          <p:cNvSpPr/>
          <p:nvPr/>
        </p:nvSpPr>
        <p:spPr>
          <a:xfrm>
            <a:off x="1655478" y="3470720"/>
            <a:ext cx="5568283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5"/>
          <p:cNvSpPr/>
          <p:nvPr/>
        </p:nvSpPr>
        <p:spPr>
          <a:xfrm>
            <a:off x="1655479" y="2465078"/>
            <a:ext cx="5568282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8"/>
          <p:cNvSpPr/>
          <p:nvPr/>
        </p:nvSpPr>
        <p:spPr>
          <a:xfrm>
            <a:off x="1664746" y="4512813"/>
            <a:ext cx="5559015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Textfeld 12"/>
          <p:cNvSpPr txBox="1"/>
          <p:nvPr/>
        </p:nvSpPr>
        <p:spPr>
          <a:xfrm>
            <a:off x="1924006" y="4686253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3"/>
          <p:cNvSpPr txBox="1"/>
          <p:nvPr/>
        </p:nvSpPr>
        <p:spPr>
          <a:xfrm>
            <a:off x="1919412" y="3659265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Textfeld 14"/>
          <p:cNvSpPr txBox="1"/>
          <p:nvPr/>
        </p:nvSpPr>
        <p:spPr>
          <a:xfrm>
            <a:off x="1919412" y="2598324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391" y="865253"/>
            <a:ext cx="2364916" cy="1773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144" y="3195108"/>
            <a:ext cx="3730751" cy="1317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478" y="5554906"/>
            <a:ext cx="2596576" cy="881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764" y="5349934"/>
            <a:ext cx="575324" cy="958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44326" t="5276" r="43755" b="77945"/>
          <a:stretch/>
        </p:blipFill>
        <p:spPr>
          <a:xfrm>
            <a:off x="6251638" y="5546611"/>
            <a:ext cx="791506" cy="6269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31898" y="571796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REX-ray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33551" y="62521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Operating System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34220" y="626503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Storage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04797" y="62684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0677" y="1278736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http://</a:t>
            </a:r>
            <a:r>
              <a:rPr lang="en-US" sz="2400" dirty="0" err="1" smtClean="0"/>
              <a:t>dcos.io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27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Scheduling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5631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Wolke 10"/>
          <p:cNvSpPr/>
          <p:nvPr/>
        </p:nvSpPr>
        <p:spPr>
          <a:xfrm>
            <a:off x="389468" y="4359728"/>
            <a:ext cx="8719457" cy="183968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Space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382786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2710843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038900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372399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Rechteck 9"/>
          <p:cNvSpPr/>
          <p:nvPr/>
        </p:nvSpPr>
        <p:spPr>
          <a:xfrm>
            <a:off x="6705898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2"/>
          <p:cNvSpPr/>
          <p:nvPr/>
        </p:nvSpPr>
        <p:spPr>
          <a:xfrm>
            <a:off x="1742014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Ellipse 13"/>
          <p:cNvSpPr/>
          <p:nvPr/>
        </p:nvSpPr>
        <p:spPr>
          <a:xfrm>
            <a:off x="2944886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Ellipse 14"/>
          <p:cNvSpPr/>
          <p:nvPr/>
        </p:nvSpPr>
        <p:spPr>
          <a:xfrm>
            <a:off x="4398128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Ellipse 15"/>
          <p:cNvSpPr/>
          <p:nvPr/>
        </p:nvSpPr>
        <p:spPr>
          <a:xfrm>
            <a:off x="5530543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6749742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9342717" y="4590138"/>
            <a:ext cx="1904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Resources</a:t>
            </a:r>
            <a:endParaRPr lang="de-DE" sz="2800" dirty="0"/>
          </a:p>
        </p:txBody>
      </p:sp>
      <p:sp>
        <p:nvSpPr>
          <p:cNvPr id="19" name="Textfeld 18"/>
          <p:cNvSpPr txBox="1"/>
          <p:nvPr/>
        </p:nvSpPr>
        <p:spPr>
          <a:xfrm>
            <a:off x="9342717" y="1613591"/>
            <a:ext cx="164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Tasks</a:t>
            </a:r>
            <a:endParaRPr lang="de-DE" sz="2800" dirty="0"/>
          </a:p>
        </p:txBody>
      </p:sp>
      <p:sp>
        <p:nvSpPr>
          <p:cNvPr id="20" name="Pfeil nach unten 19"/>
          <p:cNvSpPr/>
          <p:nvPr/>
        </p:nvSpPr>
        <p:spPr>
          <a:xfrm>
            <a:off x="3304114" y="2961208"/>
            <a:ext cx="2808512" cy="751114"/>
          </a:xfrm>
          <a:prstGeom prst="downArrow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4513110" y="30226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512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hteck 19"/>
          <p:cNvSpPr/>
          <p:nvPr/>
        </p:nvSpPr>
        <p:spPr>
          <a:xfrm>
            <a:off x="3621354" y="1526963"/>
            <a:ext cx="4593471" cy="4076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Datacenter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smtClean="0"/>
              <a:t>Computer: A Cluster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alike</a:t>
            </a:r>
            <a:r>
              <a:rPr lang="de-DE" dirty="0" smtClean="0"/>
              <a:t> a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computer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outside (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user‘s</a:t>
            </a:r>
            <a:r>
              <a:rPr lang="de-DE" dirty="0" smtClean="0"/>
              <a:t> </a:t>
            </a:r>
            <a:r>
              <a:rPr lang="de-DE" dirty="0" err="1" smtClean="0"/>
              <a:t>perspective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980583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5308640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6636697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1" name="Rechteck 10"/>
          <p:cNvSpPr/>
          <p:nvPr/>
        </p:nvSpPr>
        <p:spPr>
          <a:xfrm>
            <a:off x="3980583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5308640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12"/>
          <p:cNvSpPr/>
          <p:nvPr/>
        </p:nvSpPr>
        <p:spPr>
          <a:xfrm>
            <a:off x="6636697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13"/>
          <p:cNvSpPr/>
          <p:nvPr/>
        </p:nvSpPr>
        <p:spPr>
          <a:xfrm>
            <a:off x="3980583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5308640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6636697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Rechteck 16"/>
          <p:cNvSpPr/>
          <p:nvPr/>
        </p:nvSpPr>
        <p:spPr>
          <a:xfrm>
            <a:off x="3980583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Rechteck 17"/>
          <p:cNvSpPr/>
          <p:nvPr/>
        </p:nvSpPr>
        <p:spPr>
          <a:xfrm>
            <a:off x="5308640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6636697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716387" y="5935638"/>
            <a:ext cx="11557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/>
              <a:t>The </a:t>
            </a:r>
            <a:r>
              <a:rPr lang="en-US" sz="1400" dirty="0"/>
              <a:t>Datacenter as a Computer: An Introduction to the Design of Warehouse-Scale Machines, 2009, </a:t>
            </a:r>
            <a:r>
              <a:rPr lang="pt-BR" sz="1400" dirty="0"/>
              <a:t>Luiz André Barroso und Urs Hölzle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015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</TotalTime>
  <Words>716</Words>
  <Application>Microsoft Macintosh PowerPoint</Application>
  <PresentationFormat>Widescreen</PresentationFormat>
  <Paragraphs>180</Paragraphs>
  <Slides>19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 Narrow</vt:lpstr>
      <vt:lpstr>Calibri</vt:lpstr>
      <vt:lpstr>Cambria Math</vt:lpstr>
      <vt:lpstr>Lucida Grande</vt:lpstr>
      <vt:lpstr>Mangal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The Anatomy of a Cluster Operating System</vt:lpstr>
      <vt:lpstr>Available Cluster Operating Systems</vt:lpstr>
      <vt:lpstr>PowerPoint Presentation</vt:lpstr>
      <vt:lpstr>Cluster Scheduling</vt:lpstr>
      <vt:lpstr>Problem Space</vt:lpstr>
      <vt:lpstr>The Datacenter as a Computer: A Cluster should look alike a single computer from the outside (the user‘s perspective)</vt:lpstr>
      <vt:lpstr>The Resource Utilization can be Improved by Dynamic Partitioning. This is the very Job of Cluster Scheduler.</vt:lpstr>
      <vt:lpstr>Cluster Orchestration</vt:lpstr>
      <vt:lpstr>Cluster-Orchestrierung</vt:lpstr>
      <vt:lpstr>Ein Cluster-Orchestrierer automatisiert vielerlei Betriebsaufgaben für Anwendung auf einem Cluster.</vt:lpstr>
      <vt:lpstr>Blaupause einer Anwendung (vereinfacht)</vt:lpstr>
      <vt:lpstr>DC/OS 101</vt:lpstr>
      <vt:lpstr>DC/OS Overview</vt:lpstr>
      <vt:lpstr>A Docker Compose Blueprint</vt:lpstr>
      <vt:lpstr>An equivalent Marathon Blueprint: The Microservice</vt:lpstr>
      <vt:lpstr>An equivalent Marathon Blueprint: Consul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545</cp:revision>
  <dcterms:created xsi:type="dcterms:W3CDTF">2014-10-08T07:51:16Z</dcterms:created>
  <dcterms:modified xsi:type="dcterms:W3CDTF">2016-10-31T20:21:34Z</dcterms:modified>
</cp:coreProperties>
</file>